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87" r:id="rId3"/>
    <p:sldId id="285" r:id="rId4"/>
    <p:sldId id="286" r:id="rId5"/>
    <p:sldId id="288" r:id="rId6"/>
    <p:sldId id="289" r:id="rId7"/>
    <p:sldId id="290" r:id="rId8"/>
    <p:sldId id="291" r:id="rId9"/>
    <p:sldId id="292" r:id="rId10"/>
    <p:sldId id="293" r:id="rId11"/>
    <p:sldId id="298" r:id="rId12"/>
    <p:sldId id="299" r:id="rId13"/>
    <p:sldId id="297" r:id="rId14"/>
    <p:sldId id="300" r:id="rId15"/>
    <p:sldId id="295" r:id="rId16"/>
    <p:sldId id="301" r:id="rId17"/>
    <p:sldId id="280" r:id="rId18"/>
    <p:sldId id="256" r:id="rId19"/>
    <p:sldId id="302" r:id="rId20"/>
    <p:sldId id="258" r:id="rId21"/>
    <p:sldId id="268" r:id="rId22"/>
    <p:sldId id="303" r:id="rId23"/>
    <p:sldId id="263" r:id="rId24"/>
    <p:sldId id="264" r:id="rId25"/>
    <p:sldId id="265" r:id="rId26"/>
    <p:sldId id="266" r:id="rId27"/>
    <p:sldId id="261" r:id="rId28"/>
    <p:sldId id="260" r:id="rId29"/>
    <p:sldId id="267" r:id="rId30"/>
    <p:sldId id="272" r:id="rId31"/>
    <p:sldId id="259" r:id="rId32"/>
    <p:sldId id="277" r:id="rId33"/>
    <p:sldId id="282" r:id="rId34"/>
    <p:sldId id="283" r:id="rId35"/>
    <p:sldId id="273" r:id="rId36"/>
    <p:sldId id="276" r:id="rId37"/>
    <p:sldId id="274" r:id="rId38"/>
    <p:sldId id="275" r:id="rId39"/>
    <p:sldId id="281" r:id="rId40"/>
    <p:sldId id="278" r:id="rId41"/>
    <p:sldId id="279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1.wmf"/><Relationship Id="rId7" Type="http://schemas.openxmlformats.org/officeDocument/2006/relationships/image" Target="../media/image47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6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659B0-9127-44E2-AAEB-B569DFAD14AD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C406B-8B2A-4922-9441-0D4E4581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7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8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52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2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8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0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7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103EE-2B08-417F-9063-280D43C9413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1BC4-FCCF-4EF4-B310-7299BAC0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8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1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48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42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4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ess.com/index.php/en/applications/deformation-strain-measurement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://www.limess.com/index.php/en/company/technology/digital-image-correla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lib.znate.ru/docs/index-99125.html" TargetMode="External"/><Relationship Id="rId5" Type="http://schemas.openxmlformats.org/officeDocument/2006/relationships/hyperlink" Target="http://trilion.com/when-is-a-digital-image-correlation-system-the-right-tool/" TargetMode="Externa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65.emf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7.emf"/><Relationship Id="rId4" Type="http://schemas.openxmlformats.org/officeDocument/2006/relationships/image" Target="../media/image66.png"/><Relationship Id="rId9" Type="http://schemas.openxmlformats.org/officeDocument/2006/relationships/image" Target="../media/image6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9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6.wmf"/><Relationship Id="rId10" Type="http://schemas.openxmlformats.org/officeDocument/2006/relationships/image" Target="../media/image8.w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Force and strain measurement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bridge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2837" t="50130"/>
          <a:stretch/>
        </p:blipFill>
        <p:spPr>
          <a:xfrm>
            <a:off x="8318770" y="291829"/>
            <a:ext cx="2803444" cy="1872866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986558"/>
              </p:ext>
            </p:extLst>
          </p:nvPr>
        </p:nvGraphicFramePr>
        <p:xfrm>
          <a:off x="940080" y="1503214"/>
          <a:ext cx="1031184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4" imgW="5155920" imgH="2286000" progId="Equation.DSMT4">
                  <p:embed/>
                </p:oleObj>
              </mc:Choice>
              <mc:Fallback>
                <p:oleObj name="Equation" r:id="rId4" imgW="5155920" imgH="2286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080" y="1503214"/>
                        <a:ext cx="1031184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538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half and full bridges to increase signal and to cancel out thermal strains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301456"/>
              </p:ext>
            </p:extLst>
          </p:nvPr>
        </p:nvGraphicFramePr>
        <p:xfrm>
          <a:off x="1116451" y="2346798"/>
          <a:ext cx="34290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Equation" r:id="rId3" imgW="1714320" imgH="1574640" progId="Equation.DSMT4">
                  <p:embed/>
                </p:oleObj>
              </mc:Choice>
              <mc:Fallback>
                <p:oleObj name="Equation" r:id="rId3" imgW="171432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451" y="2346798"/>
                        <a:ext cx="3429000" cy="314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048656" y="2782111"/>
            <a:ext cx="5155659" cy="2412459"/>
            <a:chOff x="5048656" y="2782111"/>
            <a:chExt cx="5155659" cy="2412459"/>
          </a:xfrm>
        </p:grpSpPr>
        <p:sp>
          <p:nvSpPr>
            <p:cNvPr id="4" name="Rectangle 3"/>
            <p:cNvSpPr/>
            <p:nvPr/>
          </p:nvSpPr>
          <p:spPr>
            <a:xfrm>
              <a:off x="5963055" y="3832698"/>
              <a:ext cx="4241260" cy="1653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048656" y="2782111"/>
              <a:ext cx="924128" cy="24124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6439711" y="3754877"/>
            <a:ext cx="486383" cy="778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36469" y="3994829"/>
            <a:ext cx="486383" cy="778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000034" y="3142034"/>
            <a:ext cx="0" cy="690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03340" y="2762171"/>
            <a:ext cx="59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2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half </a:t>
            </a:r>
            <a:r>
              <a:rPr lang="en-US" dirty="0" smtClean="0"/>
              <a:t>to </a:t>
            </a:r>
            <a:r>
              <a:rPr lang="en-US" dirty="0"/>
              <a:t>increase signal and to cancel out </a:t>
            </a:r>
            <a:r>
              <a:rPr lang="en-US" dirty="0" smtClean="0"/>
              <a:t>bending </a:t>
            </a:r>
            <a:r>
              <a:rPr lang="en-US" dirty="0"/>
              <a:t>strains</a:t>
            </a:r>
          </a:p>
        </p:txBody>
      </p:sp>
      <p:sp>
        <p:nvSpPr>
          <p:cNvPr id="3" name="Rectangle 2"/>
          <p:cNvSpPr/>
          <p:nvPr/>
        </p:nvSpPr>
        <p:spPr>
          <a:xfrm>
            <a:off x="7052553" y="3774332"/>
            <a:ext cx="3745149" cy="350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6536987" y="3949430"/>
            <a:ext cx="515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0800000" flipH="1">
            <a:off x="10794471" y="3946183"/>
            <a:ext cx="515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681935" y="3696511"/>
            <a:ext cx="486383" cy="778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81935" y="4124528"/>
            <a:ext cx="486383" cy="778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44339"/>
              </p:ext>
            </p:extLst>
          </p:nvPr>
        </p:nvGraphicFramePr>
        <p:xfrm>
          <a:off x="1508146" y="2371542"/>
          <a:ext cx="3428640" cy="3149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3" imgW="1714320" imgH="1574640" progId="Equation.DSMT4">
                  <p:embed/>
                </p:oleObj>
              </mc:Choice>
              <mc:Fallback>
                <p:oleObj name="Equation" r:id="rId3" imgW="171432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8146" y="2371542"/>
                        <a:ext cx="3428640" cy="3149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91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4"/>
          <a:stretch/>
        </p:blipFill>
        <p:spPr bwMode="auto">
          <a:xfrm rot="60000">
            <a:off x="2558680" y="57141"/>
            <a:ext cx="6769840" cy="67826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716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cells use full bridges to remove lead wire and thermal strain issues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7168"/>
            <a:ext cx="4481903" cy="3400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51" y="2169913"/>
            <a:ext cx="4617855" cy="35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3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1" y="528551"/>
            <a:ext cx="5382151" cy="6172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67" y="454880"/>
            <a:ext cx="4811638" cy="3408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667" y="3944228"/>
            <a:ext cx="5257894" cy="238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load cell 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59" y="533936"/>
            <a:ext cx="3200677" cy="2840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92995" y="3484605"/>
            <a:ext cx="3204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Differential amplifier having a gain, G</a:t>
            </a:r>
            <a:r>
              <a:rPr lang="en-US" dirty="0"/>
              <a:t> = R</a:t>
            </a:r>
            <a:r>
              <a:rPr lang="en-US" baseline="-25000" dirty="0"/>
              <a:t>F</a:t>
            </a:r>
            <a:r>
              <a:rPr lang="en-US" dirty="0"/>
              <a:t>/R</a:t>
            </a:r>
            <a:r>
              <a:rPr lang="en-US" baseline="-25000" dirty="0"/>
              <a:t>1</a:t>
            </a:r>
            <a:r>
              <a:rPr lang="en-US" dirty="0" smtClean="0"/>
              <a:t>.</a:t>
            </a:r>
          </a:p>
          <a:p>
            <a:r>
              <a:rPr lang="en-US" dirty="0" smtClean="0"/>
              <a:t>(R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, and R</a:t>
            </a:r>
            <a:r>
              <a:rPr lang="en-US" baseline="-25000" dirty="0" smtClean="0"/>
              <a:t>3</a:t>
            </a:r>
            <a:r>
              <a:rPr lang="en-US" dirty="0" smtClean="0"/>
              <a:t> are not the bridge resistors).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44653"/>
            <a:ext cx="57664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 cells are usually described in terms of output for full scale load.  For instance, if the calibration sheet for a FS = 5000 N full scale load cell states the sensitivity is S</a:t>
            </a:r>
            <a:r>
              <a:rPr lang="en-US" baseline="-25000" dirty="0" smtClean="0"/>
              <a:t>LC</a:t>
            </a:r>
            <a:r>
              <a:rPr lang="en-US" dirty="0" smtClean="0"/>
              <a:t> = 3.2 mV/V, this means that the output of the bridge will be 3.2 mV for a volt of excitation (</a:t>
            </a:r>
            <a:r>
              <a:rPr lang="en-US" dirty="0" err="1" smtClean="0"/>
              <a:t>E</a:t>
            </a:r>
            <a:r>
              <a:rPr lang="en-US" baseline="-25000" dirty="0" err="1" smtClean="0"/>
              <a:t>ex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The output of the bridge is always amplified with a differential amplifier because the signal is small and because the voltage is measured between two points neither of which is ground.</a:t>
            </a:r>
          </a:p>
          <a:p>
            <a:endParaRPr lang="en-US" dirty="0"/>
          </a:p>
          <a:p>
            <a:r>
              <a:rPr lang="en-US" dirty="0" smtClean="0"/>
              <a:t>The output voltage for a given force 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force for a measured voltage is: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027771"/>
              </p:ext>
            </p:extLst>
          </p:nvPr>
        </p:nvGraphicFramePr>
        <p:xfrm>
          <a:off x="4788120" y="4489147"/>
          <a:ext cx="2615760" cy="9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4" imgW="1307880" imgH="482400" progId="Equation.DSMT4">
                  <p:embed/>
                </p:oleObj>
              </mc:Choice>
              <mc:Fallback>
                <p:oleObj name="Equation" r:id="rId4" imgW="13078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8120" y="4489147"/>
                        <a:ext cx="2615760" cy="96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006722"/>
              </p:ext>
            </p:extLst>
          </p:nvPr>
        </p:nvGraphicFramePr>
        <p:xfrm>
          <a:off x="5207160" y="5603704"/>
          <a:ext cx="1777680" cy="86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6" imgW="888840" imgH="431640" progId="Equation.DSMT4">
                  <p:embed/>
                </p:oleObj>
              </mc:Choice>
              <mc:Fallback>
                <p:oleObj name="Equation" r:id="rId6" imgW="8888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07160" y="5603704"/>
                        <a:ext cx="1777680" cy="86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49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10" y="2870510"/>
            <a:ext cx="5238608" cy="27274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Piezoelectric </a:t>
            </a:r>
            <a:r>
              <a:rPr lang="en-US" dirty="0" smtClean="0"/>
              <a:t>effect – crystal deformation displaces the relative center of charge resulting in the development of charge across the 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81" y="2514948"/>
            <a:ext cx="5715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05" y="579865"/>
            <a:ext cx="6246403" cy="58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08" y="2340616"/>
            <a:ext cx="5057775" cy="33051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Charge amplifier used to convert charge to voltage by integrating the current over a specified time.  It will not detect a static force.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0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and strain measurement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Resistance strain gauges</a:t>
            </a:r>
          </a:p>
          <a:p>
            <a:pPr lvl="1"/>
            <a:r>
              <a:rPr lang="en-US" dirty="0" smtClean="0"/>
              <a:t>Metal foil gauges</a:t>
            </a:r>
          </a:p>
          <a:p>
            <a:pPr lvl="1"/>
            <a:r>
              <a:rPr lang="en-US" dirty="0" smtClean="0"/>
              <a:t>Semiconductor gauges</a:t>
            </a:r>
          </a:p>
          <a:p>
            <a:pPr lvl="1"/>
            <a:r>
              <a:rPr lang="en-US" dirty="0" smtClean="0"/>
              <a:t>Thin films</a:t>
            </a:r>
          </a:p>
          <a:p>
            <a:r>
              <a:rPr lang="en-US" dirty="0" smtClean="0"/>
              <a:t>Load cells</a:t>
            </a:r>
          </a:p>
          <a:p>
            <a:pPr lvl="1"/>
            <a:r>
              <a:rPr lang="en-US" dirty="0" smtClean="0"/>
              <a:t>Strain gauge based</a:t>
            </a:r>
          </a:p>
          <a:p>
            <a:pPr lvl="1"/>
            <a:r>
              <a:rPr lang="en-US" dirty="0" smtClean="0"/>
              <a:t>Piezoelectric based</a:t>
            </a:r>
          </a:p>
          <a:p>
            <a:r>
              <a:rPr lang="en-US" dirty="0" smtClean="0"/>
              <a:t>LVDTs, Extensometers for displacement and/or strain measurement</a:t>
            </a:r>
          </a:p>
          <a:p>
            <a:r>
              <a:rPr lang="en-US" dirty="0" smtClean="0"/>
              <a:t>Capacitive gauges</a:t>
            </a:r>
          </a:p>
          <a:p>
            <a:r>
              <a:rPr lang="en-US" dirty="0" err="1" smtClean="0"/>
              <a:t>Moir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è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strain measurement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Digital Image Correlation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Interferometry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56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91" y="3600450"/>
            <a:ext cx="5715000" cy="3257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24" y="1808163"/>
            <a:ext cx="3987216" cy="272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4945"/>
            <a:ext cx="2971800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140" y="1833813"/>
            <a:ext cx="47625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583" y="116732"/>
            <a:ext cx="10807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maximum frequency for a strain gauge load cell is 2-8kHz Hz.  Piezoelectric load cells range from 0.3 to 100,000 Hz.</a:t>
            </a:r>
          </a:p>
          <a:p>
            <a:r>
              <a:rPr lang="en-US" dirty="0" smtClean="0"/>
              <a:t>Full scale deflection on the order of 0.1 mm for strain gauge load cells.  PZT load cells are typically an order of magnitude stiffer.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9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63" y="696796"/>
            <a:ext cx="9144000" cy="56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4120"/>
            <a:ext cx="4581525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LVDT – linear variable differential transformer</a:t>
            </a:r>
            <a:br>
              <a:rPr lang="en-US" dirty="0" smtClean="0"/>
            </a:br>
            <a:r>
              <a:rPr lang="en-US" sz="3600" dirty="0" smtClean="0"/>
              <a:t>Measures displacements with high displacement resolution.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85" y="2824670"/>
            <a:ext cx="35718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Moire</a:t>
            </a:r>
            <a:r>
              <a:rPr lang="en-US" dirty="0" smtClean="0"/>
              <a:t>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63" y="1450669"/>
            <a:ext cx="6898106" cy="51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2863552" y="1499592"/>
            <a:ext cx="6400800" cy="3657638"/>
            <a:chOff x="1799692" y="116625"/>
            <a:chExt cx="5544616" cy="6742183"/>
          </a:xfrm>
        </p:grpSpPr>
        <p:sp>
          <p:nvSpPr>
            <p:cNvPr id="2" name="Rectangle 1"/>
            <p:cNvSpPr/>
            <p:nvPr/>
          </p:nvSpPr>
          <p:spPr>
            <a:xfrm>
              <a:off x="1799692" y="116625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799692" y="269023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799692" y="421423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9692" y="57382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9692" y="726219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99692" y="878619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799692" y="103101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9692" y="1183415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99692" y="1335813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99692" y="1488213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99692" y="164061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9692" y="1793009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99692" y="1945409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99692" y="209780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99692" y="2250205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9692" y="2402605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99692" y="2555003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99692" y="270740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99692" y="285980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99692" y="3012199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99692" y="316459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9692" y="331699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99692" y="3469395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99692" y="3621793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99692" y="377419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99692" y="392659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99692" y="4078989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99692" y="423138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99692" y="438378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99692" y="4536185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99692" y="4688583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99692" y="4840983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99692" y="499338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99692" y="514577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99692" y="529817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99692" y="5450575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99692" y="560297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799692" y="575537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99692" y="590776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99692" y="6060165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799692" y="6212559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99692" y="6364957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99692" y="6517364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99692" y="6669754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99692" y="6822233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 rot="658983">
            <a:off x="3015952" y="1412776"/>
            <a:ext cx="6400800" cy="3749040"/>
            <a:chOff x="1799692" y="116632"/>
            <a:chExt cx="5544616" cy="6742176"/>
          </a:xfrm>
        </p:grpSpPr>
        <p:sp>
          <p:nvSpPr>
            <p:cNvPr id="49" name="Rectangle 48"/>
            <p:cNvSpPr/>
            <p:nvPr/>
          </p:nvSpPr>
          <p:spPr>
            <a:xfrm>
              <a:off x="1799692" y="116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799692" y="269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99692" y="421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99692" y="573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799692" y="726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799692" y="878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799692" y="1031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799692" y="1183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99692" y="1335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99692" y="1488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799692" y="1640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99692" y="1793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799692" y="1945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799692" y="2097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799692" y="2250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799692" y="2402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799692" y="2555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799692" y="2707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799692" y="2859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799692" y="3012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799692" y="3164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99692" y="3317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799692" y="3469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99692" y="3621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799692" y="3774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799692" y="3926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799692" y="4079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799692" y="4231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799692" y="4383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799692" y="4536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799692" y="4688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99692" y="4841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799692" y="4993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799692" y="5145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799692" y="5298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799692" y="5450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799692" y="5603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799692" y="5755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799692" y="5907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799692" y="6060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799692" y="6212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99692" y="6365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99692" y="6517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99692" y="6669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799692" y="6822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Connector 94"/>
          <p:cNvCxnSpPr/>
          <p:nvPr/>
        </p:nvCxnSpPr>
        <p:spPr>
          <a:xfrm flipV="1">
            <a:off x="5689600" y="640863"/>
            <a:ext cx="1367692" cy="6002214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97"/>
          <p:cNvSpPr/>
          <p:nvPr/>
        </p:nvSpPr>
        <p:spPr>
          <a:xfrm flipH="1">
            <a:off x="4275069" y="1070707"/>
            <a:ext cx="429846" cy="437662"/>
          </a:xfrm>
          <a:custGeom>
            <a:avLst/>
            <a:gdLst>
              <a:gd name="connsiteX0" fmla="*/ 0 w 656492"/>
              <a:gd name="connsiteY0" fmla="*/ 0 h 570523"/>
              <a:gd name="connsiteX1" fmla="*/ 351692 w 656492"/>
              <a:gd name="connsiteY1" fmla="*/ 148492 h 570523"/>
              <a:gd name="connsiteX2" fmla="*/ 656492 w 656492"/>
              <a:gd name="connsiteY2" fmla="*/ 570523 h 57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6492" h="570523">
                <a:moveTo>
                  <a:pt x="0" y="0"/>
                </a:moveTo>
                <a:cubicBezTo>
                  <a:pt x="121138" y="26702"/>
                  <a:pt x="242277" y="53405"/>
                  <a:pt x="351692" y="148492"/>
                </a:cubicBezTo>
                <a:cubicBezTo>
                  <a:pt x="461107" y="243579"/>
                  <a:pt x="609600" y="501487"/>
                  <a:pt x="656492" y="570523"/>
                </a:cubicBezTo>
              </a:path>
            </a:pathLst>
          </a:custGeom>
          <a:ln w="4762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4829908" y="719016"/>
          <a:ext cx="2286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Equation" r:id="rId3" imgW="114151" imgH="152202" progId="Equation.DSMT4">
                  <p:embed/>
                </p:oleObj>
              </mc:Choice>
              <mc:Fallback>
                <p:oleObj name="Equation" r:id="rId3" imgW="114151" imgH="15220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908" y="719016"/>
                        <a:ext cx="228600" cy="30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6619631" y="1086339"/>
          <a:ext cx="2286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Equation" r:id="rId5" imgW="114102" imgH="177492" progId="Equation.DSMT4">
                  <p:embed/>
                </p:oleObj>
              </mc:Choice>
              <mc:Fallback>
                <p:oleObj name="Equation" r:id="rId5" imgW="114102" imgH="1774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631" y="1086339"/>
                        <a:ext cx="2286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Freeform 106"/>
          <p:cNvSpPr/>
          <p:nvPr/>
        </p:nvSpPr>
        <p:spPr>
          <a:xfrm>
            <a:off x="6002215" y="1023815"/>
            <a:ext cx="953477" cy="468922"/>
          </a:xfrm>
          <a:custGeom>
            <a:avLst/>
            <a:gdLst>
              <a:gd name="connsiteX0" fmla="*/ 0 w 828430"/>
              <a:gd name="connsiteY0" fmla="*/ 324338 h 324338"/>
              <a:gd name="connsiteX1" fmla="*/ 320430 w 828430"/>
              <a:gd name="connsiteY1" fmla="*/ 50800 h 324338"/>
              <a:gd name="connsiteX2" fmla="*/ 828430 w 828430"/>
              <a:gd name="connsiteY2" fmla="*/ 19538 h 3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30" h="324338">
                <a:moveTo>
                  <a:pt x="0" y="324338"/>
                </a:moveTo>
                <a:cubicBezTo>
                  <a:pt x="91179" y="212969"/>
                  <a:pt x="182358" y="101600"/>
                  <a:pt x="320430" y="50800"/>
                </a:cubicBezTo>
                <a:cubicBezTo>
                  <a:pt x="458502" y="0"/>
                  <a:pt x="759394" y="28656"/>
                  <a:pt x="828430" y="19538"/>
                </a:cubicBezTo>
              </a:path>
            </a:pathLst>
          </a:cu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892801" y="643468"/>
            <a:ext cx="1221805" cy="630441"/>
          </a:xfrm>
          <a:custGeom>
            <a:avLst/>
            <a:gdLst>
              <a:gd name="connsiteX0" fmla="*/ 0 w 1221805"/>
              <a:gd name="connsiteY0" fmla="*/ 630441 h 630441"/>
              <a:gd name="connsiteX1" fmla="*/ 468923 w 1221805"/>
              <a:gd name="connsiteY1" fmla="*/ 98995 h 630441"/>
              <a:gd name="connsiteX2" fmla="*/ 1125415 w 1221805"/>
              <a:gd name="connsiteY2" fmla="*/ 36471 h 6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805" h="630441">
                <a:moveTo>
                  <a:pt x="0" y="630441"/>
                </a:moveTo>
                <a:cubicBezTo>
                  <a:pt x="140677" y="414215"/>
                  <a:pt x="281354" y="197990"/>
                  <a:pt x="468923" y="98995"/>
                </a:cubicBezTo>
                <a:cubicBezTo>
                  <a:pt x="656492" y="0"/>
                  <a:pt x="1221805" y="5209"/>
                  <a:pt x="1125415" y="36471"/>
                </a:cubicBez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5650523" y="414216"/>
          <a:ext cx="6032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7" imgW="304404" imgH="177569" progId="Equation.DSMT4">
                  <p:embed/>
                </p:oleObj>
              </mc:Choice>
              <mc:Fallback>
                <p:oleObj name="Equation" r:id="rId7" imgW="304404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0523" y="414216"/>
                        <a:ext cx="603250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6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50173" y="1499592"/>
            <a:ext cx="11887200" cy="3657600"/>
            <a:chOff x="1799692" y="116632"/>
            <a:chExt cx="5544616" cy="6742176"/>
          </a:xfrm>
        </p:grpSpPr>
        <p:sp>
          <p:nvSpPr>
            <p:cNvPr id="2" name="Rectangle 1"/>
            <p:cNvSpPr/>
            <p:nvPr/>
          </p:nvSpPr>
          <p:spPr>
            <a:xfrm>
              <a:off x="1799692" y="116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799692" y="269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799692" y="421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9692" y="573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9692" y="726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99692" y="878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799692" y="1031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9692" y="1183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99692" y="1335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99692" y="1488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99692" y="1640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9692" y="1793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99692" y="1945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99692" y="2097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99692" y="2250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9692" y="2402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99692" y="2555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99692" y="2707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99692" y="2859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99692" y="3012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99692" y="3164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9692" y="3317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99692" y="3469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99692" y="3621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99692" y="3774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99692" y="3926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99692" y="4079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99692" y="4231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99692" y="4383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99692" y="4536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99692" y="4688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99692" y="4841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99692" y="4993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99692" y="5145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99692" y="5298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99692" y="5450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99692" y="5603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799692" y="5755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99692" y="5907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99692" y="6060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799692" y="6212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99692" y="6365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99692" y="6517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99692" y="6669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99692" y="6822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 rot="21240000">
            <a:off x="302573" y="1412776"/>
            <a:ext cx="6400800" cy="3749040"/>
            <a:chOff x="1799692" y="116632"/>
            <a:chExt cx="5544616" cy="6742176"/>
          </a:xfrm>
        </p:grpSpPr>
        <p:sp>
          <p:nvSpPr>
            <p:cNvPr id="49" name="Rectangle 48"/>
            <p:cNvSpPr/>
            <p:nvPr/>
          </p:nvSpPr>
          <p:spPr>
            <a:xfrm>
              <a:off x="1799692" y="116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799692" y="269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99692" y="421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99692" y="573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799692" y="726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799692" y="878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799692" y="1031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799692" y="1183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99692" y="1335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99692" y="1488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799692" y="1640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99692" y="1793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799692" y="1945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799692" y="2097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799692" y="2250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799692" y="2402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799692" y="2555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799692" y="2707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799692" y="2859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799692" y="3012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799692" y="3164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99692" y="3317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799692" y="3469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99692" y="3621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799692" y="3774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799692" y="3926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799692" y="4079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799692" y="4231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799692" y="4383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799692" y="4536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799692" y="4688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99692" y="4841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799692" y="4993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799692" y="5145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799692" y="5298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799692" y="5450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799692" y="5603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799692" y="5755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799692" y="5907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799692" y="6060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799692" y="6212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99692" y="6365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99692" y="6517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99692" y="6669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799692" y="6822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1341445" y="586154"/>
            <a:ext cx="368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= </a:t>
            </a:r>
            <a:r>
              <a:rPr lang="en-US" dirty="0" smtClean="0"/>
              <a:t>6 degrees + 2.5% strain</a:t>
            </a:r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 rot="-360000">
            <a:off x="5786460" y="1442483"/>
            <a:ext cx="6401839" cy="3657600"/>
            <a:chOff x="1799692" y="98411"/>
            <a:chExt cx="5545516" cy="6760397"/>
          </a:xfrm>
        </p:grpSpPr>
        <p:sp>
          <p:nvSpPr>
            <p:cNvPr id="99" name="Rectangle 98"/>
            <p:cNvSpPr/>
            <p:nvPr/>
          </p:nvSpPr>
          <p:spPr>
            <a:xfrm>
              <a:off x="1800592" y="98411"/>
              <a:ext cx="5544616" cy="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799692" y="269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799692" y="421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799692" y="573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799692" y="726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799692" y="878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799692" y="1031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799692" y="1183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799692" y="1335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799692" y="1488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799692" y="1640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799692" y="1793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799692" y="1945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799692" y="2097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799692" y="2250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799692" y="2402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799692" y="2555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799692" y="2707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799692" y="2859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799692" y="3012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99692" y="3164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799692" y="3317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799692" y="3469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799692" y="3621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799692" y="3774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799692" y="3926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799692" y="4079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799692" y="4231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799692" y="4383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799692" y="4536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799692" y="4688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799692" y="4841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799692" y="4993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799692" y="5145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799692" y="5298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799692" y="5450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799692" y="5603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799692" y="5755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799692" y="5907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799692" y="6060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99692" y="62126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799692" y="63650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799692" y="65174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799692" y="66698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799692" y="6822232"/>
              <a:ext cx="5544616" cy="365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8020528" y="586154"/>
            <a:ext cx="157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 = </a:t>
            </a:r>
            <a:r>
              <a:rPr lang="en-US" dirty="0" smtClean="0"/>
              <a:t>6 </a:t>
            </a:r>
            <a:r>
              <a:rPr lang="en-US" dirty="0"/>
              <a:t>degrees</a:t>
            </a:r>
          </a:p>
        </p:txBody>
      </p:sp>
    </p:spTree>
    <p:extLst>
      <p:ext uri="{BB962C8B-B14F-4D97-AF65-F5344CB8AC3E}">
        <p14:creationId xmlns:p14="http://schemas.microsoft.com/office/powerpoint/2010/main" val="13007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26685" y="1882030"/>
            <a:ext cx="6428160" cy="1098030"/>
            <a:chOff x="902685" y="4345354"/>
            <a:chExt cx="6428160" cy="109803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906585" y="4345354"/>
              <a:ext cx="6416430" cy="7815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902685" y="4708759"/>
              <a:ext cx="6416430" cy="7815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914415" y="5072164"/>
              <a:ext cx="6416430" cy="7815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910515" y="5435569"/>
              <a:ext cx="6416430" cy="7815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-600000">
            <a:off x="2516565" y="1745275"/>
            <a:ext cx="6428160" cy="1280160"/>
            <a:chOff x="902685" y="4345354"/>
            <a:chExt cx="6428160" cy="109803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906585" y="4345354"/>
              <a:ext cx="6416430" cy="7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2685" y="4708759"/>
              <a:ext cx="6416430" cy="7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14415" y="5072164"/>
              <a:ext cx="6416430" cy="7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0515" y="5435569"/>
              <a:ext cx="6416430" cy="7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17354" y="1194188"/>
            <a:ext cx="13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p’=0.47 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03976" y="184585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-10 degree rotation 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8831385" y="1874127"/>
            <a:ext cx="1" cy="373576"/>
          </a:xfrm>
          <a:prstGeom prst="line">
            <a:avLst/>
          </a:prstGeom>
          <a:ln w="158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75974" y="1878110"/>
            <a:ext cx="13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p=0.4 in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8761047" y="1202005"/>
            <a:ext cx="70339" cy="422031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01681" y="1459931"/>
            <a:ext cx="2249424" cy="22128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 noChangeAspect="1"/>
          </p:cNvCxnSpPr>
          <p:nvPr/>
        </p:nvCxnSpPr>
        <p:spPr>
          <a:xfrm>
            <a:off x="2379916" y="1760816"/>
            <a:ext cx="2250830" cy="221957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553126" y="1088726"/>
            <a:ext cx="2249424" cy="22128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610710" y="240712"/>
            <a:ext cx="3274645" cy="2711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610709" y="3317934"/>
          <a:ext cx="583920" cy="71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" name="Equation" r:id="rId3" imgW="291960" imgH="355320" progId="Equation.DSMT4">
                  <p:embed/>
                </p:oleObj>
              </mc:Choice>
              <mc:Fallback>
                <p:oleObj name="Equation" r:id="rId3" imgW="2919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0709" y="3317934"/>
                        <a:ext cx="583920" cy="710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V="1">
            <a:off x="4006948" y="2870602"/>
            <a:ext cx="253218" cy="70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4818362" y="3320553"/>
          <a:ext cx="25344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" name="Equation" r:id="rId5" imgW="126720" imgH="152280" progId="Equation.DSMT4">
                  <p:embed/>
                </p:oleObj>
              </mc:Choice>
              <mc:Fallback>
                <p:oleObj name="Equation" r:id="rId5" imgW="126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8362" y="3320553"/>
                        <a:ext cx="25344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325665" y="2620023"/>
            <a:ext cx="1338795" cy="10511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6721232" y="2870602"/>
            <a:ext cx="99605" cy="2306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>
            <p:extLst/>
          </p:nvPr>
        </p:nvGraphicFramePr>
        <p:xfrm>
          <a:off x="7088283" y="2730293"/>
          <a:ext cx="2286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" name="Equation" r:id="rId7" imgW="114151" imgH="152202" progId="Equation.DSMT4">
                  <p:embed/>
                </p:oleObj>
              </mc:Choice>
              <mc:Fallback>
                <p:oleObj name="Equation" r:id="rId7" imgW="114151" imgH="15220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8283" y="2730293"/>
                        <a:ext cx="228600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rc 19"/>
          <p:cNvSpPr/>
          <p:nvPr/>
        </p:nvSpPr>
        <p:spPr>
          <a:xfrm>
            <a:off x="4453288" y="2449296"/>
            <a:ext cx="2133695" cy="102002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"/>
          <p:cNvGraphicFramePr>
            <a:graphicFrameLocks noChangeAspect="1"/>
          </p:cNvGraphicFramePr>
          <p:nvPr>
            <p:extLst/>
          </p:nvPr>
        </p:nvGraphicFramePr>
        <p:xfrm>
          <a:off x="5903237" y="2180386"/>
          <a:ext cx="2286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" name="Equation" r:id="rId9" imgW="114102" imgH="177492" progId="Equation.DSMT4">
                  <p:embed/>
                </p:oleObj>
              </mc:Choice>
              <mc:Fallback>
                <p:oleObj name="Equation" r:id="rId9" imgW="114102" imgH="1774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237" y="2180386"/>
                        <a:ext cx="2286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Arc 31"/>
          <p:cNvSpPr/>
          <p:nvPr/>
        </p:nvSpPr>
        <p:spPr>
          <a:xfrm>
            <a:off x="2570441" y="2031373"/>
            <a:ext cx="5002722" cy="190727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Object 4"/>
          <p:cNvGraphicFramePr>
            <a:graphicFrameLocks noChangeAspect="1"/>
          </p:cNvGraphicFramePr>
          <p:nvPr>
            <p:extLst/>
          </p:nvPr>
        </p:nvGraphicFramePr>
        <p:xfrm>
          <a:off x="6653460" y="1922775"/>
          <a:ext cx="6032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" name="Equation" r:id="rId11" imgW="304404" imgH="177569" progId="Equation.DSMT4">
                  <p:embed/>
                </p:oleObj>
              </mc:Choice>
              <mc:Fallback>
                <p:oleObj name="Equation" r:id="rId11" imgW="304404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460" y="1922775"/>
                        <a:ext cx="603250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Arc 37"/>
          <p:cNvSpPr/>
          <p:nvPr/>
        </p:nvSpPr>
        <p:spPr>
          <a:xfrm flipH="1" flipV="1">
            <a:off x="5256730" y="2579872"/>
            <a:ext cx="225335" cy="2306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019325" y="2701553"/>
          <a:ext cx="304560" cy="279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" name="Equation" r:id="rId13" imgW="152280" imgH="139680" progId="Equation.DSMT4">
                  <p:embed/>
                </p:oleObj>
              </mc:Choice>
              <mc:Fallback>
                <p:oleObj name="Equation" r:id="rId13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19325" y="2701553"/>
                        <a:ext cx="304560" cy="279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4597648" y="3831519"/>
          <a:ext cx="205581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" name="Equation" r:id="rId15" imgW="1193760" imgH="444240" progId="Equation.DSMT4">
                  <p:embed/>
                </p:oleObj>
              </mc:Choice>
              <mc:Fallback>
                <p:oleObj name="Equation" r:id="rId15" imgW="11937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97648" y="3831519"/>
                        <a:ext cx="2055812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 flipV="1">
            <a:off x="4757653" y="2744589"/>
            <a:ext cx="1118279" cy="115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5519225" y="2729131"/>
            <a:ext cx="246184" cy="133643"/>
          </a:xfrm>
          <a:custGeom>
            <a:avLst/>
            <a:gdLst>
              <a:gd name="connsiteX0" fmla="*/ 0 w 246184"/>
              <a:gd name="connsiteY0" fmla="*/ 21102 h 133643"/>
              <a:gd name="connsiteX1" fmla="*/ 105507 w 246184"/>
              <a:gd name="connsiteY1" fmla="*/ 133643 h 133643"/>
              <a:gd name="connsiteX2" fmla="*/ 246184 w 246184"/>
              <a:gd name="connsiteY2" fmla="*/ 0 h 13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184" h="133643">
                <a:moveTo>
                  <a:pt x="0" y="21102"/>
                </a:moveTo>
                <a:lnTo>
                  <a:pt x="105507" y="133643"/>
                </a:lnTo>
                <a:lnTo>
                  <a:pt x="24618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2345411" y="4390168"/>
          <a:ext cx="7061040" cy="248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" name="Equation" r:id="rId17" imgW="3530520" imgH="1244520" progId="Equation.DSMT4">
                  <p:embed/>
                </p:oleObj>
              </mc:Choice>
              <mc:Fallback>
                <p:oleObj name="Equation" r:id="rId17" imgW="35305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45411" y="4390168"/>
                        <a:ext cx="7061040" cy="2489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29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plane displacement measurement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09" y="2821427"/>
            <a:ext cx="5715000" cy="3238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05" y="1810308"/>
            <a:ext cx="3657600" cy="1791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705" y="3701472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5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59" y="1971138"/>
            <a:ext cx="7130214" cy="42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Correlated Solutions web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90" y="2214764"/>
            <a:ext cx="6102193" cy="34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3810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Strain gage principles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10200" y="3886200"/>
            <a:ext cx="1828800" cy="1066800"/>
          </a:xfrm>
          <a:prstGeom prst="rect">
            <a:avLst/>
          </a:prstGeom>
          <a:scene3d>
            <a:camera prst="isometricOffAxis1Left"/>
            <a:lightRig rig="threePt" dir="t"/>
          </a:scene3d>
          <a:sp3d extrusionH="3810000">
            <a:bevelT w="0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81201" y="1828801"/>
          <a:ext cx="2898775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Equation" r:id="rId3" imgW="927000" imgH="1282680" progId="Equation.DSMT4">
                  <p:embed/>
                </p:oleObj>
              </mc:Choice>
              <mc:Fallback>
                <p:oleObj name="Equation" r:id="rId3" imgW="927000" imgH="1282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1828801"/>
                        <a:ext cx="2898775" cy="401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6781800" y="5181600"/>
            <a:ext cx="3505200" cy="609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8534401" y="5638800"/>
          <a:ext cx="18256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Equation" r:id="rId5" imgW="88560" imgH="177480" progId="Equation.DSMT4">
                  <p:embed/>
                </p:oleObj>
              </mc:Choice>
              <mc:Fallback>
                <p:oleObj name="Equation" r:id="rId5" imgW="885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1" y="5638800"/>
                        <a:ext cx="182563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3886200" y="4343400"/>
            <a:ext cx="2362200" cy="12192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1" y="457200"/>
            <a:ext cx="3648075" cy="2085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156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LIMESS </a:t>
            </a:r>
            <a:r>
              <a:rPr lang="en-US" dirty="0"/>
              <a:t>web </a:t>
            </a:r>
            <a:r>
              <a:rPr lang="en-US" dirty="0" smtClean="0"/>
              <a:t>site has a few videos </a:t>
            </a:r>
            <a:r>
              <a:rPr lang="en-US" sz="2200" dirty="0" smtClean="0">
                <a:hlinkClick r:id="rId2"/>
              </a:rPr>
              <a:t>http</a:t>
            </a:r>
            <a:r>
              <a:rPr lang="en-US" sz="2200" dirty="0">
                <a:hlinkClick r:id="rId2"/>
              </a:rPr>
              <a:t>://</a:t>
            </a:r>
            <a:r>
              <a:rPr lang="en-US" sz="2200" dirty="0" smtClean="0">
                <a:hlinkClick r:id="rId2"/>
              </a:rPr>
              <a:t>www.limess.com/index.php/en/company/technology/digital-image-correlation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>
                <a:hlinkClick r:id="rId3"/>
              </a:rPr>
              <a:t>http://</a:t>
            </a:r>
            <a:r>
              <a:rPr lang="en-US" sz="2200" dirty="0" smtClean="0">
                <a:hlinkClick r:id="rId3"/>
              </a:rPr>
              <a:t>www.limess.com/index.php/en/applications/deformation-strain-measurement</a:t>
            </a:r>
            <a:r>
              <a:rPr lang="en-US" sz="2200" dirty="0" smtClean="0"/>
              <a:t>  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1" y="2118706"/>
            <a:ext cx="5130855" cy="29396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140" y="5843281"/>
            <a:ext cx="1122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 image </a:t>
            </a:r>
            <a:r>
              <a:rPr lang="en-US" dirty="0"/>
              <a:t>from </a:t>
            </a:r>
            <a:r>
              <a:rPr lang="en-US" dirty="0">
                <a:hlinkClick r:id="rId5"/>
              </a:rPr>
              <a:t>http://trilion.com/when-is-a-digital-image-correlation-system-the-right-tool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pPr algn="ctr"/>
            <a:r>
              <a:rPr lang="en-US" dirty="0"/>
              <a:t>Right image from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lib.znate.ru/docs/index-99125.html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458" y="2118706"/>
            <a:ext cx="4230855" cy="31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30" y="1816423"/>
            <a:ext cx="6415339" cy="4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3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87" y="520699"/>
            <a:ext cx="8073226" cy="58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81" y="2012608"/>
            <a:ext cx="4857750" cy="316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97" y="1674470"/>
            <a:ext cx="4648200" cy="38385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imaging velocimetry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19" y="587202"/>
            <a:ext cx="6323067" cy="2551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52" y="3358170"/>
            <a:ext cx="6400800" cy="32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speckle pattern interferometry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58" y="1892680"/>
            <a:ext cx="7850883" cy="441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99" y="4352925"/>
            <a:ext cx="2995619" cy="1916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Laser speckle – arises from random interference between all scattering points on surface</a:t>
            </a:r>
            <a:endParaRPr lang="en-US" dirty="0"/>
          </a:p>
        </p:txBody>
      </p:sp>
      <p:pic>
        <p:nvPicPr>
          <p:cNvPr id="8194" name="Picture 2" descr="http://opticalengineering.spiedigitallibrary.org/data/Journals/OPTICE/24271/OE_51_8_083601_f0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53" y="1690688"/>
            <a:ext cx="2277847" cy="227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206" y="4275441"/>
            <a:ext cx="2503340" cy="2037315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23925" y="1690688"/>
          <a:ext cx="5765760" cy="1269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Equation" r:id="rId6" imgW="2882880" imgH="634680" progId="Equation.DSMT4">
                  <p:embed/>
                </p:oleObj>
              </mc:Choice>
              <mc:Fallback>
                <p:oleObj name="Equation" r:id="rId6" imgW="28828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925" y="1690688"/>
                        <a:ext cx="5765760" cy="1269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3925" y="3333750"/>
            <a:ext cx="766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Assume the phase at every point is independent of the other points.  This suggests the average U will follow Gaussian statistics.  The irradiance probability is described by where the most likely probability is an intensity of zero. This changes when two beams are added together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209675" y="4884221"/>
          <a:ext cx="2895120" cy="101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Equation" r:id="rId8" imgW="1447560" imgH="507960" progId="Equation.DSMT4">
                  <p:embed/>
                </p:oleObj>
              </mc:Choice>
              <mc:Fallback>
                <p:oleObj name="Equation" r:id="rId8" imgW="14475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9675" y="4884221"/>
                        <a:ext cx="2895120" cy="101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9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Out-of-plane displacement measurement using speckle interferometry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72" y="2416174"/>
            <a:ext cx="6068628" cy="365760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04825" y="2652713"/>
          <a:ext cx="45974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4" imgW="2298600" imgH="1396800" progId="Equation.DSMT4">
                  <p:embed/>
                </p:oleObj>
              </mc:Choice>
              <mc:Fallback>
                <p:oleObj name="Equation" r:id="rId4" imgW="229860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825" y="2652713"/>
                        <a:ext cx="4597400" cy="279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83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8" y="1027906"/>
            <a:ext cx="5546482" cy="52093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61" y="735981"/>
            <a:ext cx="5656021" cy="57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" y="1814745"/>
            <a:ext cx="10972800" cy="38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5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662565"/>
              </p:ext>
            </p:extLst>
          </p:nvPr>
        </p:nvGraphicFramePr>
        <p:xfrm>
          <a:off x="479854" y="2232085"/>
          <a:ext cx="3862387" cy="228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Equation" r:id="rId3" imgW="1676160" imgH="990360" progId="Equation.DSMT4">
                  <p:embed/>
                </p:oleObj>
              </mc:Choice>
              <mc:Fallback>
                <p:oleObj name="Equation" r:id="rId3" imgW="1676160" imgH="990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54" y="2232085"/>
                        <a:ext cx="3862387" cy="2282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3292" y="425524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the total differential of the resistance and normalize by the resistance.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587891"/>
              </p:ext>
            </p:extLst>
          </p:nvPr>
        </p:nvGraphicFramePr>
        <p:xfrm>
          <a:off x="4854575" y="650875"/>
          <a:ext cx="7146925" cy="544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Equation" r:id="rId5" imgW="3568680" imgH="2717640" progId="Equation.DSMT4">
                  <p:embed/>
                </p:oleObj>
              </mc:Choice>
              <mc:Fallback>
                <p:oleObj name="Equation" r:id="rId5" imgW="3568680" imgH="271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75" y="650875"/>
                        <a:ext cx="7146925" cy="5443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044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Photoelasticity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4" y="1875513"/>
            <a:ext cx="7303236" cy="466016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155930"/>
              </p:ext>
            </p:extLst>
          </p:nvPr>
        </p:nvGraphicFramePr>
        <p:xfrm>
          <a:off x="7017291" y="2530577"/>
          <a:ext cx="3327120" cy="9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4" imgW="1663560" imgH="482400" progId="Equation.DSMT4">
                  <p:embed/>
                </p:oleObj>
              </mc:Choice>
              <mc:Fallback>
                <p:oleObj name="Equation" r:id="rId4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7291" y="2530577"/>
                        <a:ext cx="3327120" cy="96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46715" y="1974715"/>
            <a:ext cx="473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Stress-optic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7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0" y="2295728"/>
            <a:ext cx="5269320" cy="4230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57" y="2295728"/>
            <a:ext cx="4230656" cy="423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3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Photoelastic</a:t>
            </a:r>
            <a:r>
              <a:rPr lang="en-US" dirty="0" smtClean="0"/>
              <a:t> coatings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96" y="3391305"/>
            <a:ext cx="4181475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834" y="924128"/>
            <a:ext cx="1965914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1" y="1764608"/>
            <a:ext cx="37307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Wheatstone bridge to measure resistance changes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67" y="2603542"/>
            <a:ext cx="3600450" cy="2524125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029130"/>
              </p:ext>
            </p:extLst>
          </p:nvPr>
        </p:nvGraphicFramePr>
        <p:xfrm>
          <a:off x="1416050" y="5337657"/>
          <a:ext cx="1794078" cy="702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name="Equation" r:id="rId4" imgW="1231560" imgH="482400" progId="Equation.DSMT4">
                  <p:embed/>
                </p:oleObj>
              </mc:Choice>
              <mc:Fallback>
                <p:oleObj name="Equation" r:id="rId4" imgW="1231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6050" y="5337657"/>
                        <a:ext cx="1794078" cy="702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4669276" y="2603541"/>
            <a:ext cx="3079545" cy="2574585"/>
            <a:chOff x="4669276" y="2603541"/>
            <a:chExt cx="3079545" cy="2574585"/>
          </a:xfrm>
        </p:grpSpPr>
        <p:grpSp>
          <p:nvGrpSpPr>
            <p:cNvPr id="10" name="Group 9"/>
            <p:cNvGrpSpPr/>
            <p:nvPr/>
          </p:nvGrpSpPr>
          <p:grpSpPr>
            <a:xfrm>
              <a:off x="5455005" y="2603542"/>
              <a:ext cx="2293816" cy="1284054"/>
              <a:chOff x="6884971" y="4433411"/>
              <a:chExt cx="2293816" cy="128405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/>
              <a:srcRect l="9790" r="9812"/>
              <a:stretch/>
            </p:blipFill>
            <p:spPr>
              <a:xfrm rot="5400000">
                <a:off x="6841861" y="4476521"/>
                <a:ext cx="1284054" cy="119783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6"/>
              <a:srcRect l="9790" r="9812"/>
              <a:stretch/>
            </p:blipFill>
            <p:spPr>
              <a:xfrm rot="5400000">
                <a:off x="7937844" y="4476521"/>
                <a:ext cx="1284054" cy="1197833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5451764" y="3894072"/>
              <a:ext cx="2293816" cy="1284054"/>
              <a:chOff x="6884971" y="4433411"/>
              <a:chExt cx="2293816" cy="128405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/>
              <a:srcRect l="9790" r="9812"/>
              <a:stretch/>
            </p:blipFill>
            <p:spPr>
              <a:xfrm rot="5400000">
                <a:off x="6841861" y="4476521"/>
                <a:ext cx="1284054" cy="119783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9790" r="9812"/>
              <a:stretch/>
            </p:blipFill>
            <p:spPr>
              <a:xfrm rot="5400000">
                <a:off x="7937844" y="4476521"/>
                <a:ext cx="1284054" cy="1197833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/>
            <p:cNvCxnSpPr>
              <a:stCxn id="9" idx="1"/>
            </p:cNvCxnSpPr>
            <p:nvPr/>
          </p:nvCxnSpPr>
          <p:spPr>
            <a:xfrm flipH="1" flipV="1">
              <a:off x="4854102" y="2603541"/>
              <a:ext cx="2295803" cy="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841130" y="5168410"/>
              <a:ext cx="2295803" cy="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69276" y="3754877"/>
              <a:ext cx="38910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07213" y="3858894"/>
              <a:ext cx="27432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841130" y="2603541"/>
              <a:ext cx="12972" cy="11416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854102" y="3849165"/>
              <a:ext cx="16211" cy="129352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369668" y="3112851"/>
            <a:ext cx="40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378216" y="4311261"/>
            <a:ext cx="40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37531" y="3131478"/>
            <a:ext cx="40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61263" y="4311261"/>
            <a:ext cx="40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82894" y="3599234"/>
            <a:ext cx="52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i</a:t>
            </a:r>
            <a:endParaRPr lang="en-US" dirty="0"/>
          </a:p>
        </p:txBody>
      </p:sp>
      <p:cxnSp>
        <p:nvCxnSpPr>
          <p:cNvPr id="33" name="Straight Connector 32"/>
          <p:cNvCxnSpPr>
            <a:stCxn id="12" idx="1"/>
            <a:endCxn id="13" idx="1"/>
          </p:cNvCxnSpPr>
          <p:nvPr/>
        </p:nvCxnSpPr>
        <p:spPr>
          <a:xfrm>
            <a:off x="6050681" y="389407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74288" y="3900554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52161" y="3696511"/>
            <a:ext cx="69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o</a:t>
            </a:r>
            <a:endParaRPr lang="en-US" baseline="-25000" dirty="0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501646"/>
              </p:ext>
            </p:extLst>
          </p:nvPr>
        </p:nvGraphicFramePr>
        <p:xfrm>
          <a:off x="4778503" y="5362101"/>
          <a:ext cx="2421055" cy="64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2" name="Equation" r:id="rId7" imgW="1803240" imgH="482400" progId="Equation.DSMT4">
                  <p:embed/>
                </p:oleObj>
              </mc:Choice>
              <mc:Fallback>
                <p:oleObj name="Equation" r:id="rId7" imgW="18032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8503" y="5362101"/>
                        <a:ext cx="2421055" cy="64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552347"/>
              </p:ext>
            </p:extLst>
          </p:nvPr>
        </p:nvGraphicFramePr>
        <p:xfrm>
          <a:off x="8194389" y="3751888"/>
          <a:ext cx="380160" cy="3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" name="Equation" r:id="rId9" imgW="126720" imgH="126720" progId="Equation.DSMT4">
                  <p:embed/>
                </p:oleObj>
              </mc:Choice>
              <mc:Fallback>
                <p:oleObj name="Equation" r:id="rId9" imgW="1267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94389" y="3751888"/>
                        <a:ext cx="380160" cy="3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9347131" y="1469258"/>
            <a:ext cx="2236175" cy="26188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3050" y="3720288"/>
            <a:ext cx="2236175" cy="261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3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Quarter bridge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369591"/>
              </p:ext>
            </p:extLst>
          </p:nvPr>
        </p:nvGraphicFramePr>
        <p:xfrm>
          <a:off x="6096000" y="734948"/>
          <a:ext cx="4952880" cy="579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3" imgW="2476440" imgH="2895480" progId="Equation.DSMT4">
                  <p:embed/>
                </p:oleObj>
              </mc:Choice>
              <mc:Fallback>
                <p:oleObj name="Equation" r:id="rId3" imgW="2476440" imgH="2895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734948"/>
                        <a:ext cx="4952880" cy="5790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/>
          <p:nvPr/>
        </p:nvPicPr>
        <p:blipFill rotWithShape="1">
          <a:blip r:embed="rId5" cstate="print"/>
          <a:srcRect r="56328" b="48617"/>
          <a:stretch/>
        </p:blipFill>
        <p:spPr bwMode="auto">
          <a:xfrm>
            <a:off x="1334310" y="2404743"/>
            <a:ext cx="3422516" cy="245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570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bridge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525" b="50494"/>
          <a:stretch/>
        </p:blipFill>
        <p:spPr>
          <a:xfrm>
            <a:off x="906163" y="2965217"/>
            <a:ext cx="2881441" cy="1859196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992533"/>
              </p:ext>
            </p:extLst>
          </p:nvPr>
        </p:nvGraphicFramePr>
        <p:xfrm>
          <a:off x="5132534" y="874983"/>
          <a:ext cx="546048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4" imgW="2730240" imgH="2743200" progId="Equation.DSMT4">
                  <p:embed/>
                </p:oleObj>
              </mc:Choice>
              <mc:Fallback>
                <p:oleObj name="Equation" r:id="rId4" imgW="2730240" imgH="274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534" y="874983"/>
                        <a:ext cx="546048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19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bridge v.2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9353" r="55019"/>
          <a:stretch/>
        </p:blipFill>
        <p:spPr>
          <a:xfrm>
            <a:off x="1090860" y="2587557"/>
            <a:ext cx="2673743" cy="1902049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026673"/>
              </p:ext>
            </p:extLst>
          </p:nvPr>
        </p:nvGraphicFramePr>
        <p:xfrm>
          <a:off x="4527415" y="1488501"/>
          <a:ext cx="7061040" cy="439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Equation" r:id="rId4" imgW="3530520" imgH="2197080" progId="Equation.DSMT4">
                  <p:embed/>
                </p:oleObj>
              </mc:Choice>
              <mc:Fallback>
                <p:oleObj name="Equation" r:id="rId4" imgW="3530520" imgH="2197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7415" y="1488501"/>
                        <a:ext cx="7061040" cy="4394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393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¾ Bridge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6782" y="3005846"/>
            <a:ext cx="565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No such thing!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6343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</TotalTime>
  <Words>503</Words>
  <Application>Microsoft Office PowerPoint</Application>
  <PresentationFormat>Widescreen</PresentationFormat>
  <Paragraphs>70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Symbol</vt:lpstr>
      <vt:lpstr>Office Theme</vt:lpstr>
      <vt:lpstr>Equation</vt:lpstr>
      <vt:lpstr>MathType 6.0 Equation</vt:lpstr>
      <vt:lpstr>Force and strain measurement</vt:lpstr>
      <vt:lpstr>Force and strain measurement methods</vt:lpstr>
      <vt:lpstr>Strain gage principles</vt:lpstr>
      <vt:lpstr>PowerPoint Presentation</vt:lpstr>
      <vt:lpstr>Using Wheatstone bridge to measure resistance changes</vt:lpstr>
      <vt:lpstr>Quarter bridge</vt:lpstr>
      <vt:lpstr>Half bridge</vt:lpstr>
      <vt:lpstr>Half bridge v.2</vt:lpstr>
      <vt:lpstr>¾ Bridge</vt:lpstr>
      <vt:lpstr>Full bridge</vt:lpstr>
      <vt:lpstr>Using half and full bridges to increase signal and to cancel out thermal strains</vt:lpstr>
      <vt:lpstr>Using half to increase signal and to cancel out bending strains</vt:lpstr>
      <vt:lpstr>PowerPoint Presentation</vt:lpstr>
      <vt:lpstr>Load cells use full bridges to remove lead wire and thermal strain issues</vt:lpstr>
      <vt:lpstr>PowerPoint Presentation</vt:lpstr>
      <vt:lpstr>Reading load cell output</vt:lpstr>
      <vt:lpstr>Piezoelectric effect – crystal deformation displaces the relative center of charge resulting in the development of charge across the faces.</vt:lpstr>
      <vt:lpstr>PowerPoint Presentation</vt:lpstr>
      <vt:lpstr>Charge amplifier used to convert charge to voltage by integrating the current over a specified time.  It will not detect a static force.</vt:lpstr>
      <vt:lpstr>PowerPoint Presentation</vt:lpstr>
      <vt:lpstr>PowerPoint Presentation</vt:lpstr>
      <vt:lpstr>LVDT – linear variable differential transformer Measures displacements with high displacement resolution.</vt:lpstr>
      <vt:lpstr>Moire methods</vt:lpstr>
      <vt:lpstr>PowerPoint Presentation</vt:lpstr>
      <vt:lpstr>PowerPoint Presentation</vt:lpstr>
      <vt:lpstr>PowerPoint Presentation</vt:lpstr>
      <vt:lpstr>Out of plane displacement measurement</vt:lpstr>
      <vt:lpstr>Digital image correlation</vt:lpstr>
      <vt:lpstr>Example from Correlated Solutions web site</vt:lpstr>
      <vt:lpstr>LIMESS web site has a few videos http://www.limess.com/index.php/en/company/technology/digital-image-correlation http://www.limess.com/index.php/en/applications/deformation-strain-measurement  </vt:lpstr>
      <vt:lpstr>PowerPoint Presentation</vt:lpstr>
      <vt:lpstr>PowerPoint Presentation</vt:lpstr>
      <vt:lpstr>Particle imaging velocimetry</vt:lpstr>
      <vt:lpstr>PowerPoint Presentation</vt:lpstr>
      <vt:lpstr>Electronic speckle pattern interferometry</vt:lpstr>
      <vt:lpstr>Laser speckle – arises from random interference between all scattering points on surface</vt:lpstr>
      <vt:lpstr>Out-of-plane displacement measurement using speckle interferometry</vt:lpstr>
      <vt:lpstr>PowerPoint Presentation</vt:lpstr>
      <vt:lpstr>PowerPoint Presentation</vt:lpstr>
      <vt:lpstr>Photoelasticity</vt:lpstr>
      <vt:lpstr>PowerPoint Presentation</vt:lpstr>
      <vt:lpstr>Photoelastic coatings</vt:lpstr>
    </vt:vector>
  </TitlesOfParts>
  <Company>University of New Hampshire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Owner</cp:lastModifiedBy>
  <cp:revision>46</cp:revision>
  <dcterms:created xsi:type="dcterms:W3CDTF">2016-03-01T13:15:19Z</dcterms:created>
  <dcterms:modified xsi:type="dcterms:W3CDTF">2017-02-20T17:18:04Z</dcterms:modified>
</cp:coreProperties>
</file>